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oboto" charset="1" panose="020000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" charset="1" panose="000005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Bold Italics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2" Target="../media/image57.jpeg" Type="http://schemas.openxmlformats.org/officeDocument/2006/relationships/image"/><Relationship Id="rId3" Target="../media/image58.jpeg" Type="http://schemas.openxmlformats.org/officeDocument/2006/relationships/image"/><Relationship Id="rId4" Target="../media/image59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5.jpeg" Type="http://schemas.openxmlformats.org/officeDocument/2006/relationships/image"/><Relationship Id="rId4" Target="../media/image66.jpe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192759" cy="10287000"/>
            <a:chOff x="0" y="0"/>
            <a:chExt cx="959034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414" t="0" r="29145" b="0"/>
            <a:stretch>
              <a:fillRect/>
            </a:stretch>
          </p:blipFill>
          <p:spPr>
            <a:xfrm flipH="false" flipV="false">
              <a:off x="0" y="0"/>
              <a:ext cx="9590345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5201900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37054" y="-784098"/>
            <a:ext cx="7315200" cy="4114800"/>
          </a:xfrm>
          <a:custGeom>
            <a:avLst/>
            <a:gdLst/>
            <a:ahLst/>
            <a:cxnLst/>
            <a:rect r="r" b="b" t="t" l="l"/>
            <a:pathLst>
              <a:path h="4114800" w="7315200">
                <a:moveTo>
                  <a:pt x="0" y="0"/>
                </a:moveTo>
                <a:lnTo>
                  <a:pt x="7315200" y="0"/>
                </a:lnTo>
                <a:lnTo>
                  <a:pt x="7315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31694" y="2597277"/>
            <a:ext cx="7770206" cy="103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spc="359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AI-DRIVEN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7054" y="3635502"/>
            <a:ext cx="10644846" cy="203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1"/>
              </a:lnSpc>
            </a:pPr>
            <a:r>
              <a:rPr lang="en-US" sz="7100" spc="355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SPORTS MANAGEMENT PORTAL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31694" y="8233982"/>
            <a:ext cx="10650206" cy="81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2799" spc="139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PRESENTED TO: PADMAPRIYA ARASANIPALAI KANDHADAI </a:t>
            </a:r>
          </a:p>
          <a:p>
            <a:pPr algn="l">
              <a:lnSpc>
                <a:spcPts val="310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437054" y="8835771"/>
            <a:ext cx="10186206" cy="42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2799" spc="139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PRESENTED BY: JUAN CARLOS KATIGBAK 300366535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7054" y="5955030"/>
            <a:ext cx="10850946" cy="6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2"/>
              </a:lnSpc>
            </a:pPr>
            <a:r>
              <a:rPr lang="en-US" sz="4200" spc="210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CSIS4495 APPLIED RESEARCH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1694" y="6593586"/>
            <a:ext cx="10644846" cy="6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2"/>
              </a:lnSpc>
            </a:pPr>
            <a:r>
              <a:rPr lang="en-US" sz="4200" spc="21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SECTION 002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81513"/>
            <a:ext cx="5595364" cy="4508732"/>
            <a:chOff x="0" y="0"/>
            <a:chExt cx="7460485" cy="60116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39" t="0" r="15978" b="0"/>
            <a:stretch>
              <a:fillRect/>
            </a:stretch>
          </p:blipFill>
          <p:spPr>
            <a:xfrm flipH="false" flipV="false">
              <a:off x="0" y="0"/>
              <a:ext cx="7460485" cy="601164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868699" y="3981513"/>
            <a:ext cx="2275301" cy="4508732"/>
            <a:chOff x="0" y="0"/>
            <a:chExt cx="3033735" cy="601164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2199" t="0" r="12199" b="0"/>
            <a:stretch>
              <a:fillRect/>
            </a:stretch>
          </p:blipFill>
          <p:spPr>
            <a:xfrm flipH="false" flipV="false">
              <a:off x="0" y="0"/>
              <a:ext cx="3033735" cy="6011643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6327333" y="-1028700"/>
            <a:ext cx="2989367" cy="2989367"/>
          </a:xfrm>
          <a:custGeom>
            <a:avLst/>
            <a:gdLst/>
            <a:ahLst/>
            <a:cxnLst/>
            <a:rect r="r" b="b" t="t" l="l"/>
            <a:pathLst>
              <a:path h="2989367" w="2989367">
                <a:moveTo>
                  <a:pt x="0" y="0"/>
                </a:moveTo>
                <a:lnTo>
                  <a:pt x="2989367" y="0"/>
                </a:lnTo>
                <a:lnTo>
                  <a:pt x="2989367" y="2989367"/>
                </a:lnTo>
                <a:lnTo>
                  <a:pt x="0" y="2989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1152" y="1825330"/>
            <a:ext cx="9576944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16"/>
              </a:lnSpc>
              <a:spcBef>
                <a:spcPct val="0"/>
              </a:spcBef>
            </a:pPr>
            <a:r>
              <a:rPr lang="en-US" sz="5600" spc="280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USER FEEDBACK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152" y="2670388"/>
            <a:ext cx="7158157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7346" y="2133940"/>
            <a:ext cx="1534735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03"/>
              </a:lnSpc>
              <a:spcBef>
                <a:spcPct val="0"/>
              </a:spcBef>
            </a:pPr>
            <a:r>
              <a:rPr lang="en-US" sz="6399" spc="319" strike="noStrike" u="none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7346" y="4019613"/>
            <a:ext cx="1534735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03"/>
              </a:lnSpc>
              <a:spcBef>
                <a:spcPct val="0"/>
              </a:spcBef>
            </a:pPr>
            <a:r>
              <a:rPr lang="en-US" sz="6399" spc="319" strike="noStrike" u="none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69731" y="2274638"/>
            <a:ext cx="6087205" cy="38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Overall rating: 4.65/5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69731" y="4157529"/>
            <a:ext cx="6087205" cy="38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Dashboard: 15 of 17 found visuals useful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8740763"/>
            <a:ext cx="8115300" cy="2637472"/>
          </a:xfrm>
          <a:custGeom>
            <a:avLst/>
            <a:gdLst/>
            <a:ahLst/>
            <a:cxnLst/>
            <a:rect r="r" b="b" t="t" l="l"/>
            <a:pathLst>
              <a:path h="2637472" w="8115300">
                <a:moveTo>
                  <a:pt x="0" y="0"/>
                </a:moveTo>
                <a:lnTo>
                  <a:pt x="8115300" y="0"/>
                </a:lnTo>
                <a:lnTo>
                  <a:pt x="8115300" y="2637472"/>
                </a:lnTo>
                <a:lnTo>
                  <a:pt x="0" y="2637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0" y="3981513"/>
            <a:ext cx="1028700" cy="1028700"/>
            <a:chOff x="0" y="0"/>
            <a:chExt cx="270933" cy="270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8BC3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687346" y="5789728"/>
            <a:ext cx="1534735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03"/>
              </a:lnSpc>
              <a:spcBef>
                <a:spcPct val="0"/>
              </a:spcBef>
            </a:pPr>
            <a:r>
              <a:rPr lang="en-US" sz="6399" spc="319" strike="noStrike" u="none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69731" y="5927644"/>
            <a:ext cx="6087205" cy="75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Prediction: 14 of 17 found predictions helpful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87346" y="7678232"/>
            <a:ext cx="1534735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03"/>
              </a:lnSpc>
              <a:spcBef>
                <a:spcPct val="0"/>
              </a:spcBef>
            </a:pPr>
            <a:r>
              <a:rPr lang="en-US" sz="6399" spc="319" strike="noStrike" u="none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69731" y="7816149"/>
            <a:ext cx="6087205" cy="38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Profiles: 16 of 17 liked journal &amp; stats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2386" y="289605"/>
            <a:ext cx="3383656" cy="3838407"/>
            <a:chOff x="0" y="0"/>
            <a:chExt cx="4511541" cy="511787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2139" r="0" b="12139"/>
            <a:stretch>
              <a:fillRect/>
            </a:stretch>
          </p:blipFill>
          <p:spPr>
            <a:xfrm flipH="false" flipV="false">
              <a:off x="0" y="0"/>
              <a:ext cx="4511541" cy="5117875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636615" y="5073694"/>
            <a:ext cx="4939874" cy="3381543"/>
            <a:chOff x="0" y="0"/>
            <a:chExt cx="6586498" cy="450872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6586498" cy="4508725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true" flipV="false" rot="0">
            <a:off x="16853684" y="0"/>
            <a:ext cx="1434316" cy="1355429"/>
          </a:xfrm>
          <a:custGeom>
            <a:avLst/>
            <a:gdLst/>
            <a:ahLst/>
            <a:cxnLst/>
            <a:rect r="r" b="b" t="t" l="l"/>
            <a:pathLst>
              <a:path h="1355429" w="1434316">
                <a:moveTo>
                  <a:pt x="1434316" y="0"/>
                </a:moveTo>
                <a:lnTo>
                  <a:pt x="0" y="0"/>
                </a:lnTo>
                <a:lnTo>
                  <a:pt x="0" y="1355429"/>
                </a:lnTo>
                <a:lnTo>
                  <a:pt x="1434316" y="1355429"/>
                </a:lnTo>
                <a:lnTo>
                  <a:pt x="14343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82407" y="2193305"/>
            <a:ext cx="11034982" cy="1489723"/>
          </a:xfrm>
          <a:custGeom>
            <a:avLst/>
            <a:gdLst/>
            <a:ahLst/>
            <a:cxnLst/>
            <a:rect r="r" b="b" t="t" l="l"/>
            <a:pathLst>
              <a:path h="1489723" w="11034982">
                <a:moveTo>
                  <a:pt x="0" y="0"/>
                </a:moveTo>
                <a:lnTo>
                  <a:pt x="11034982" y="0"/>
                </a:lnTo>
                <a:lnTo>
                  <a:pt x="11034982" y="1489723"/>
                </a:lnTo>
                <a:lnTo>
                  <a:pt x="0" y="1489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3882407" y="443136"/>
            <a:ext cx="6225356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CHALLENGES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82407" y="1288195"/>
            <a:ext cx="6225356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3404" y="2174255"/>
            <a:ext cx="7166812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Limited prior ML experience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Finding clean NBA datasets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Overfitting and class imbalance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Rebuilding MVP based on advisor feedback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9193526"/>
            <a:ext cx="1045634" cy="1093474"/>
          </a:xfrm>
          <a:custGeom>
            <a:avLst/>
            <a:gdLst/>
            <a:ahLst/>
            <a:cxnLst/>
            <a:rect r="r" b="b" t="t" l="l"/>
            <a:pathLst>
              <a:path h="1093474" w="1045634">
                <a:moveTo>
                  <a:pt x="0" y="0"/>
                </a:moveTo>
                <a:lnTo>
                  <a:pt x="1045634" y="0"/>
                </a:lnTo>
                <a:lnTo>
                  <a:pt x="1045634" y="1093474"/>
                </a:lnTo>
                <a:lnTo>
                  <a:pt x="0" y="10934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09405" y="8143406"/>
            <a:ext cx="10206710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09405" y="8988464"/>
            <a:ext cx="10809293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 LEARNED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869509" y="8114831"/>
            <a:ext cx="9418491" cy="1824833"/>
          </a:xfrm>
          <a:custGeom>
            <a:avLst/>
            <a:gdLst/>
            <a:ahLst/>
            <a:cxnLst/>
            <a:rect r="r" b="b" t="t" l="l"/>
            <a:pathLst>
              <a:path h="1824833" w="9418491">
                <a:moveTo>
                  <a:pt x="0" y="0"/>
                </a:moveTo>
                <a:lnTo>
                  <a:pt x="9418491" y="0"/>
                </a:lnTo>
                <a:lnTo>
                  <a:pt x="9418491" y="1824832"/>
                </a:lnTo>
                <a:lnTo>
                  <a:pt x="0" y="18248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9666517" y="8096250"/>
            <a:ext cx="716681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Full-stack development experience</a:t>
            </a:r>
          </a:p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ML model building &amp; evaluation</a:t>
            </a:r>
          </a:p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Survey creation and user testing</a:t>
            </a:r>
          </a:p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Integrating software engineering and data analytics</a:t>
            </a:r>
          </a:p>
          <a:p>
            <a:pPr algn="just">
              <a:lnSpc>
                <a:spcPts val="2879"/>
              </a:lnSpc>
            </a:pPr>
          </a:p>
        </p:txBody>
      </p:sp>
    </p:spTree>
  </p:cSld>
  <p:clrMapOvr>
    <a:masterClrMapping/>
  </p:clrMapOvr>
  <p:transition spd="med">
    <p:cover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598864" cy="4114800"/>
            <a:chOff x="0" y="0"/>
            <a:chExt cx="4798485" cy="54864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0864" t="0" r="20864" b="0"/>
            <a:stretch>
              <a:fillRect/>
            </a:stretch>
          </p:blipFill>
          <p:spPr>
            <a:xfrm flipH="false" flipV="false">
              <a:off x="0" y="0"/>
              <a:ext cx="4798485" cy="54864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7469773" cy="4114800"/>
            <a:chOff x="0" y="0"/>
            <a:chExt cx="9959698" cy="5486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8659" r="0" b="8659"/>
            <a:stretch>
              <a:fillRect/>
            </a:stretch>
          </p:blipFill>
          <p:spPr>
            <a:xfrm flipH="false" flipV="false">
              <a:off x="0" y="0"/>
              <a:ext cx="9959698" cy="54864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8498473" y="5448811"/>
            <a:ext cx="9418491" cy="1824833"/>
          </a:xfrm>
          <a:custGeom>
            <a:avLst/>
            <a:gdLst/>
            <a:ahLst/>
            <a:cxnLst/>
            <a:rect r="r" b="b" t="t" l="l"/>
            <a:pathLst>
              <a:path h="1824833" w="9418491">
                <a:moveTo>
                  <a:pt x="0" y="0"/>
                </a:moveTo>
                <a:lnTo>
                  <a:pt x="9418491" y="0"/>
                </a:lnTo>
                <a:lnTo>
                  <a:pt x="9418491" y="1824832"/>
                </a:lnTo>
                <a:lnTo>
                  <a:pt x="0" y="1824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15572880" y="1028700"/>
            <a:ext cx="1686420" cy="1593667"/>
          </a:xfrm>
          <a:custGeom>
            <a:avLst/>
            <a:gdLst/>
            <a:ahLst/>
            <a:cxnLst/>
            <a:rect r="r" b="b" t="t" l="l"/>
            <a:pathLst>
              <a:path h="1593667" w="1686420">
                <a:moveTo>
                  <a:pt x="1686420" y="0"/>
                </a:moveTo>
                <a:lnTo>
                  <a:pt x="0" y="0"/>
                </a:lnTo>
                <a:lnTo>
                  <a:pt x="0" y="1593667"/>
                </a:lnTo>
                <a:lnTo>
                  <a:pt x="1686420" y="1593667"/>
                </a:lnTo>
                <a:lnTo>
                  <a:pt x="168642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86399" y="2796670"/>
            <a:ext cx="10206710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86399" y="3641728"/>
            <a:ext cx="10809293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FUTURE PLANS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5481" y="5430230"/>
            <a:ext cx="716681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PlayAnalytics = Successful MVP</a:t>
            </a:r>
          </a:p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Scalable to more sports and fitness activities</a:t>
            </a:r>
          </a:p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Fu</a:t>
            </a:r>
            <a:r>
              <a:rPr lang="en-US" sz="2400">
                <a:solidFill>
                  <a:srgbClr val="424242"/>
                </a:solidFill>
                <a:latin typeface="Poppins Light"/>
                <a:ea typeface="Poppins Light"/>
                <a:cs typeface="Poppins Light"/>
                <a:sym typeface="Poppins Light"/>
              </a:rPr>
              <a:t>ture ideas: Training module, more player metrics</a:t>
            </a:r>
          </a:p>
          <a:p>
            <a:pPr algn="just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5677315" cy="8477315"/>
            <a:chOff x="0" y="0"/>
            <a:chExt cx="7569753" cy="1130308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690" t="0" r="27690" b="0"/>
            <a:stretch>
              <a:fillRect/>
            </a:stretch>
          </p:blipFill>
          <p:spPr>
            <a:xfrm flipH="false" flipV="false">
              <a:off x="0" y="0"/>
              <a:ext cx="7569753" cy="1130308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017227" y="0"/>
            <a:ext cx="10242073" cy="3134588"/>
            <a:chOff x="0" y="0"/>
            <a:chExt cx="13656097" cy="417945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5385" r="0" b="46980"/>
            <a:stretch>
              <a:fillRect/>
            </a:stretch>
          </p:blipFill>
          <p:spPr>
            <a:xfrm flipH="false" flipV="false">
              <a:off x="0" y="0"/>
              <a:ext cx="13656097" cy="417945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3144500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06015" y="6277771"/>
            <a:ext cx="1269524" cy="1269524"/>
            <a:chOff x="0" y="0"/>
            <a:chExt cx="334360" cy="3343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4360" cy="334360"/>
            </a:xfrm>
            <a:custGeom>
              <a:avLst/>
              <a:gdLst/>
              <a:ahLst/>
              <a:cxnLst/>
              <a:rect r="r" b="b" t="t" l="l"/>
              <a:pathLst>
                <a:path h="334360" w="334360">
                  <a:moveTo>
                    <a:pt x="0" y="0"/>
                  </a:moveTo>
                  <a:lnTo>
                    <a:pt x="334360" y="0"/>
                  </a:lnTo>
                  <a:lnTo>
                    <a:pt x="334360" y="334360"/>
                  </a:lnTo>
                  <a:lnTo>
                    <a:pt x="0" y="334360"/>
                  </a:ln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4360" cy="372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904783" y="6475447"/>
            <a:ext cx="871988" cy="874173"/>
          </a:xfrm>
          <a:custGeom>
            <a:avLst/>
            <a:gdLst/>
            <a:ahLst/>
            <a:cxnLst/>
            <a:rect r="r" b="b" t="t" l="l"/>
            <a:pathLst>
              <a:path h="874173" w="871988">
                <a:moveTo>
                  <a:pt x="0" y="0"/>
                </a:moveTo>
                <a:lnTo>
                  <a:pt x="871988" y="0"/>
                </a:lnTo>
                <a:lnTo>
                  <a:pt x="871988" y="874173"/>
                </a:lnTo>
                <a:lnTo>
                  <a:pt x="0" y="874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42366" y="2041114"/>
            <a:ext cx="1045634" cy="1093474"/>
          </a:xfrm>
          <a:custGeom>
            <a:avLst/>
            <a:gdLst/>
            <a:ahLst/>
            <a:cxnLst/>
            <a:rect r="r" b="b" t="t" l="l"/>
            <a:pathLst>
              <a:path h="1093474" w="1045634">
                <a:moveTo>
                  <a:pt x="0" y="0"/>
                </a:moveTo>
                <a:lnTo>
                  <a:pt x="1045634" y="0"/>
                </a:lnTo>
                <a:lnTo>
                  <a:pt x="1045634" y="1093474"/>
                </a:lnTo>
                <a:lnTo>
                  <a:pt x="0" y="10934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830337"/>
            <a:ext cx="5677315" cy="1845127"/>
          </a:xfrm>
          <a:custGeom>
            <a:avLst/>
            <a:gdLst/>
            <a:ahLst/>
            <a:cxnLst/>
            <a:rect r="r" b="b" t="t" l="l"/>
            <a:pathLst>
              <a:path h="1845127" w="5677315">
                <a:moveTo>
                  <a:pt x="0" y="0"/>
                </a:moveTo>
                <a:lnTo>
                  <a:pt x="5677315" y="0"/>
                </a:lnTo>
                <a:lnTo>
                  <a:pt x="5677315" y="1845127"/>
                </a:lnTo>
                <a:lnTo>
                  <a:pt x="0" y="18451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7017227" y="3845467"/>
            <a:ext cx="10950533" cy="83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7"/>
              </a:lnSpc>
            </a:pPr>
            <a:r>
              <a:rPr lang="en-US" sz="5700" spc="285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THE PROBLEM IS MORE THAN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7227" y="4813969"/>
            <a:ext cx="6918533" cy="83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7"/>
              </a:lnSpc>
            </a:pPr>
            <a:r>
              <a:rPr lang="en-US" sz="5700" spc="285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JUST A GAME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65260" y="6211096"/>
            <a:ext cx="7865340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can ML improve injury prediction and performance optimization in sports?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methods can provide data-driven insights for athletes?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0"/>
            <a:ext cx="6606488" cy="4991324"/>
            <a:chOff x="0" y="0"/>
            <a:chExt cx="8808651" cy="665509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5907" t="0" r="5907" b="0"/>
            <a:stretch>
              <a:fillRect/>
            </a:stretch>
          </p:blipFill>
          <p:spPr>
            <a:xfrm flipH="false" flipV="false">
              <a:off x="0" y="0"/>
              <a:ext cx="8808651" cy="665509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5319338"/>
            <a:ext cx="3303244" cy="3938962"/>
            <a:chOff x="0" y="0"/>
            <a:chExt cx="4404325" cy="525195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2063" t="0" r="22063" b="0"/>
            <a:stretch>
              <a:fillRect/>
            </a:stretch>
          </p:blipFill>
          <p:spPr>
            <a:xfrm flipH="false" flipV="false">
              <a:off x="0" y="0"/>
              <a:ext cx="4404325" cy="525195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true" flipV="false" rot="0">
            <a:off x="15680054" y="785608"/>
            <a:ext cx="1809581" cy="1710054"/>
          </a:xfrm>
          <a:custGeom>
            <a:avLst/>
            <a:gdLst/>
            <a:ahLst/>
            <a:cxnLst/>
            <a:rect r="r" b="b" t="t" l="l"/>
            <a:pathLst>
              <a:path h="1710054" w="1809581">
                <a:moveTo>
                  <a:pt x="1809581" y="0"/>
                </a:moveTo>
                <a:lnTo>
                  <a:pt x="0" y="0"/>
                </a:lnTo>
                <a:lnTo>
                  <a:pt x="0" y="1710054"/>
                </a:lnTo>
                <a:lnTo>
                  <a:pt x="1809581" y="1710054"/>
                </a:lnTo>
                <a:lnTo>
                  <a:pt x="18095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4970576" y="7426194"/>
            <a:ext cx="3621273" cy="2860806"/>
          </a:xfrm>
          <a:custGeom>
            <a:avLst/>
            <a:gdLst/>
            <a:ahLst/>
            <a:cxnLst/>
            <a:rect r="r" b="b" t="t" l="l"/>
            <a:pathLst>
              <a:path h="2860806" w="3621273">
                <a:moveTo>
                  <a:pt x="0" y="0"/>
                </a:moveTo>
                <a:lnTo>
                  <a:pt x="3621273" y="0"/>
                </a:lnTo>
                <a:lnTo>
                  <a:pt x="3621273" y="2860806"/>
                </a:lnTo>
                <a:lnTo>
                  <a:pt x="0" y="2860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31944" y="5538153"/>
            <a:ext cx="12927356" cy="1341213"/>
          </a:xfrm>
          <a:custGeom>
            <a:avLst/>
            <a:gdLst/>
            <a:ahLst/>
            <a:cxnLst/>
            <a:rect r="r" b="b" t="t" l="l"/>
            <a:pathLst>
              <a:path h="1341213" w="12927356">
                <a:moveTo>
                  <a:pt x="0" y="0"/>
                </a:moveTo>
                <a:lnTo>
                  <a:pt x="12927356" y="0"/>
                </a:lnTo>
                <a:lnTo>
                  <a:pt x="12927356" y="1341213"/>
                </a:lnTo>
                <a:lnTo>
                  <a:pt x="0" y="1341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182057" y="3092420"/>
            <a:ext cx="9590533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319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RESEARCH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82057" y="4060922"/>
            <a:ext cx="7238533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3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70576" y="5534951"/>
            <a:ext cx="1164427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a web-based sports management portal utilizing machine learning to predict injury risks and deliver data-driven insights tailored specifically for basketball athletes. 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532677" y="7150391"/>
            <a:ext cx="10906170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FFFFF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Objectives </a:t>
            </a:r>
          </a:p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FFFFF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a. Create a database to store athlete profiles and performance metrics.</a:t>
            </a:r>
          </a:p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FFFFF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 b. Train a machine learning model to predict injury risks using historical data. </a:t>
            </a:r>
          </a:p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FFFFF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c. Build interactive dashboards for visualizing injuries and injury risk level. 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  <p:transition spd="med">
    <p:cover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99" r="0" b="-89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23295" y="0"/>
            <a:ext cx="7235885" cy="4979011"/>
            <a:chOff x="0" y="0"/>
            <a:chExt cx="9647846" cy="663868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326" t="0" r="10326" b="18204"/>
            <a:stretch>
              <a:fillRect/>
            </a:stretch>
          </p:blipFill>
          <p:spPr>
            <a:xfrm flipH="false" flipV="false">
              <a:off x="0" y="0"/>
              <a:ext cx="9647846" cy="6638681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4118104" y="5303230"/>
            <a:ext cx="4169896" cy="3955070"/>
            <a:chOff x="0" y="0"/>
            <a:chExt cx="5559862" cy="527342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4878" t="0" r="14878" b="0"/>
            <a:stretch>
              <a:fillRect/>
            </a:stretch>
          </p:blipFill>
          <p:spPr>
            <a:xfrm flipH="false" flipV="false">
              <a:off x="0" y="0"/>
              <a:ext cx="5559862" cy="5273426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2700000">
            <a:off x="1220585" y="1923620"/>
            <a:ext cx="926502" cy="926502"/>
          </a:xfrm>
          <a:custGeom>
            <a:avLst/>
            <a:gdLst/>
            <a:ahLst/>
            <a:cxnLst/>
            <a:rect r="r" b="b" t="t" l="l"/>
            <a:pathLst>
              <a:path h="926502" w="926502">
                <a:moveTo>
                  <a:pt x="0" y="0"/>
                </a:moveTo>
                <a:lnTo>
                  <a:pt x="926502" y="0"/>
                </a:lnTo>
                <a:lnTo>
                  <a:pt x="926502" y="926502"/>
                </a:lnTo>
                <a:lnTo>
                  <a:pt x="0" y="926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8092" y="7753866"/>
            <a:ext cx="3388700" cy="766693"/>
          </a:xfrm>
          <a:custGeom>
            <a:avLst/>
            <a:gdLst/>
            <a:ahLst/>
            <a:cxnLst/>
            <a:rect r="r" b="b" t="t" l="l"/>
            <a:pathLst>
              <a:path h="766693" w="3388700">
                <a:moveTo>
                  <a:pt x="0" y="0"/>
                </a:moveTo>
                <a:lnTo>
                  <a:pt x="3388700" y="0"/>
                </a:lnTo>
                <a:lnTo>
                  <a:pt x="3388700" y="766694"/>
                </a:lnTo>
                <a:lnTo>
                  <a:pt x="0" y="766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874024" y="7754586"/>
            <a:ext cx="3385518" cy="765973"/>
          </a:xfrm>
          <a:custGeom>
            <a:avLst/>
            <a:gdLst/>
            <a:ahLst/>
            <a:cxnLst/>
            <a:rect r="r" b="b" t="t" l="l"/>
            <a:pathLst>
              <a:path h="765973" w="3385518">
                <a:moveTo>
                  <a:pt x="0" y="0"/>
                </a:moveTo>
                <a:lnTo>
                  <a:pt x="3385518" y="0"/>
                </a:lnTo>
                <a:lnTo>
                  <a:pt x="3385518" y="765974"/>
                </a:lnTo>
                <a:lnTo>
                  <a:pt x="0" y="765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95116" y="3080107"/>
            <a:ext cx="10848125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319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TECHNOLOGY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1325" y="7920996"/>
            <a:ext cx="244223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Backend: Django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98024" y="7735258"/>
            <a:ext cx="2937518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Frontend: Bootstrap 5, Chart.js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090539"/>
            <a:ext cx="1081454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backend to frontend, ML to tools, every tech stack has purpose.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526242" y="7753866"/>
            <a:ext cx="3385518" cy="765973"/>
          </a:xfrm>
          <a:custGeom>
            <a:avLst/>
            <a:gdLst/>
            <a:ahLst/>
            <a:cxnLst/>
            <a:rect r="r" b="b" t="t" l="l"/>
            <a:pathLst>
              <a:path h="765973" w="3385518">
                <a:moveTo>
                  <a:pt x="0" y="0"/>
                </a:moveTo>
                <a:lnTo>
                  <a:pt x="3385518" y="0"/>
                </a:lnTo>
                <a:lnTo>
                  <a:pt x="3385518" y="765974"/>
                </a:lnTo>
                <a:lnTo>
                  <a:pt x="0" y="765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7638242" y="7734898"/>
            <a:ext cx="3161518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ML: scikit-learn, Pandas, Numpy, Joblib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96769" y="7754586"/>
            <a:ext cx="3385518" cy="765973"/>
          </a:xfrm>
          <a:custGeom>
            <a:avLst/>
            <a:gdLst/>
            <a:ahLst/>
            <a:cxnLst/>
            <a:rect r="r" b="b" t="t" l="l"/>
            <a:pathLst>
              <a:path h="765973" w="3385518">
                <a:moveTo>
                  <a:pt x="0" y="0"/>
                </a:moveTo>
                <a:lnTo>
                  <a:pt x="3385518" y="0"/>
                </a:lnTo>
                <a:lnTo>
                  <a:pt x="3385518" y="765974"/>
                </a:lnTo>
                <a:lnTo>
                  <a:pt x="0" y="765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1420769" y="7735258"/>
            <a:ext cx="2937518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DB &amp; Images: SQLite, Pillow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391505" y="8738986"/>
            <a:ext cx="4752495" cy="1075252"/>
          </a:xfrm>
          <a:custGeom>
            <a:avLst/>
            <a:gdLst/>
            <a:ahLst/>
            <a:cxnLst/>
            <a:rect r="r" b="b" t="t" l="l"/>
            <a:pathLst>
              <a:path h="1075252" w="4752495">
                <a:moveTo>
                  <a:pt x="0" y="0"/>
                </a:moveTo>
                <a:lnTo>
                  <a:pt x="4752495" y="0"/>
                </a:lnTo>
                <a:lnTo>
                  <a:pt x="4752495" y="1075253"/>
                </a:lnTo>
                <a:lnTo>
                  <a:pt x="0" y="1075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4588724" y="8856345"/>
            <a:ext cx="455527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Tools: GitHub, Jupyter Notebook, Canva, ChatGPT, YouTube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2061736"/>
            <a:ext cx="4109657" cy="4114800"/>
          </a:xfrm>
          <a:custGeom>
            <a:avLst/>
            <a:gdLst/>
            <a:ahLst/>
            <a:cxnLst/>
            <a:rect r="r" b="b" t="t" l="l"/>
            <a:pathLst>
              <a:path h="4114800" w="4109657">
                <a:moveTo>
                  <a:pt x="0" y="0"/>
                </a:moveTo>
                <a:lnTo>
                  <a:pt x="4109656" y="0"/>
                </a:lnTo>
                <a:lnTo>
                  <a:pt x="4109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258300"/>
            <a:ext cx="16230600" cy="1683925"/>
          </a:xfrm>
          <a:custGeom>
            <a:avLst/>
            <a:gdLst/>
            <a:ahLst/>
            <a:cxnLst/>
            <a:rect r="r" b="b" t="t" l="l"/>
            <a:pathLst>
              <a:path h="1683925" w="16230600">
                <a:moveTo>
                  <a:pt x="0" y="0"/>
                </a:moveTo>
                <a:lnTo>
                  <a:pt x="16230600" y="0"/>
                </a:lnTo>
                <a:lnTo>
                  <a:pt x="16230600" y="1683925"/>
                </a:lnTo>
                <a:lnTo>
                  <a:pt x="0" y="1683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410192" y="2405551"/>
            <a:ext cx="6918533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0192" y="3250609"/>
            <a:ext cx="8816877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0192" y="4150342"/>
            <a:ext cx="5115639" cy="110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 i="true" spc="12">
                <a:solidFill>
                  <a:srgbClr val="333333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1. Responsive Web Design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0640" y="5333958"/>
            <a:ext cx="7337636" cy="3843087"/>
          </a:xfrm>
          <a:custGeom>
            <a:avLst/>
            <a:gdLst/>
            <a:ahLst/>
            <a:cxnLst/>
            <a:rect r="r" b="b" t="t" l="l"/>
            <a:pathLst>
              <a:path h="3843087" w="7337636">
                <a:moveTo>
                  <a:pt x="0" y="0"/>
                </a:moveTo>
                <a:lnTo>
                  <a:pt x="7337636" y="0"/>
                </a:lnTo>
                <a:lnTo>
                  <a:pt x="7337636" y="3843087"/>
                </a:lnTo>
                <a:lnTo>
                  <a:pt x="0" y="3843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19872" y="2302519"/>
            <a:ext cx="4537187" cy="6874526"/>
          </a:xfrm>
          <a:custGeom>
            <a:avLst/>
            <a:gdLst/>
            <a:ahLst/>
            <a:cxnLst/>
            <a:rect r="r" b="b" t="t" l="l"/>
            <a:pathLst>
              <a:path h="6874526" w="4537187">
                <a:moveTo>
                  <a:pt x="0" y="0"/>
                </a:moveTo>
                <a:lnTo>
                  <a:pt x="4537187" y="0"/>
                </a:lnTo>
                <a:lnTo>
                  <a:pt x="4537187" y="6874526"/>
                </a:lnTo>
                <a:lnTo>
                  <a:pt x="0" y="6874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58300"/>
            <a:ext cx="16230600" cy="1683925"/>
          </a:xfrm>
          <a:custGeom>
            <a:avLst/>
            <a:gdLst/>
            <a:ahLst/>
            <a:cxnLst/>
            <a:rect r="r" b="b" t="t" l="l"/>
            <a:pathLst>
              <a:path h="1683925" w="16230600">
                <a:moveTo>
                  <a:pt x="0" y="0"/>
                </a:moveTo>
                <a:lnTo>
                  <a:pt x="16230600" y="0"/>
                </a:lnTo>
                <a:lnTo>
                  <a:pt x="16230600" y="1683925"/>
                </a:lnTo>
                <a:lnTo>
                  <a:pt x="0" y="168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441205" y="1843625"/>
            <a:ext cx="3820055" cy="7157011"/>
          </a:xfrm>
          <a:custGeom>
            <a:avLst/>
            <a:gdLst/>
            <a:ahLst/>
            <a:cxnLst/>
            <a:rect r="r" b="b" t="t" l="l"/>
            <a:pathLst>
              <a:path h="7157011" w="3820055">
                <a:moveTo>
                  <a:pt x="0" y="0"/>
                </a:moveTo>
                <a:lnTo>
                  <a:pt x="3820055" y="0"/>
                </a:lnTo>
                <a:lnTo>
                  <a:pt x="3820055" y="7157011"/>
                </a:lnTo>
                <a:lnTo>
                  <a:pt x="0" y="7157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192" y="1843625"/>
            <a:ext cx="3711468" cy="6953569"/>
          </a:xfrm>
          <a:custGeom>
            <a:avLst/>
            <a:gdLst/>
            <a:ahLst/>
            <a:cxnLst/>
            <a:rect r="r" b="b" t="t" l="l"/>
            <a:pathLst>
              <a:path h="6953569" w="3711468">
                <a:moveTo>
                  <a:pt x="0" y="0"/>
                </a:moveTo>
                <a:lnTo>
                  <a:pt x="3711467" y="0"/>
                </a:lnTo>
                <a:lnTo>
                  <a:pt x="3711467" y="6953569"/>
                </a:lnTo>
                <a:lnTo>
                  <a:pt x="0" y="6953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30192" y="1571625"/>
            <a:ext cx="3711468" cy="6969892"/>
          </a:xfrm>
          <a:custGeom>
            <a:avLst/>
            <a:gdLst/>
            <a:ahLst/>
            <a:cxnLst/>
            <a:rect r="r" b="b" t="t" l="l"/>
            <a:pathLst>
              <a:path h="6969892" w="3711468">
                <a:moveTo>
                  <a:pt x="0" y="0"/>
                </a:moveTo>
                <a:lnTo>
                  <a:pt x="3711467" y="0"/>
                </a:lnTo>
                <a:lnTo>
                  <a:pt x="3711467" y="6969892"/>
                </a:lnTo>
                <a:lnTo>
                  <a:pt x="0" y="6969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54192" y="1528516"/>
            <a:ext cx="3766199" cy="7056110"/>
          </a:xfrm>
          <a:custGeom>
            <a:avLst/>
            <a:gdLst/>
            <a:ahLst/>
            <a:cxnLst/>
            <a:rect r="r" b="b" t="t" l="l"/>
            <a:pathLst>
              <a:path h="7056110" w="3766199">
                <a:moveTo>
                  <a:pt x="0" y="0"/>
                </a:moveTo>
                <a:lnTo>
                  <a:pt x="3766199" y="0"/>
                </a:lnTo>
                <a:lnTo>
                  <a:pt x="3766199" y="7056110"/>
                </a:lnTo>
                <a:lnTo>
                  <a:pt x="0" y="7056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2192" y="469264"/>
            <a:ext cx="5115639" cy="110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 i="true" spc="12">
                <a:solidFill>
                  <a:srgbClr val="333333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2. User Registration/Login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46592" y="469264"/>
            <a:ext cx="5115639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 i="true" spc="12">
                <a:solidFill>
                  <a:srgbClr val="333333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3. Dashboard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079"/>
            <a:ext cx="5115639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 i="true" spc="12">
                <a:solidFill>
                  <a:srgbClr val="333333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4. Prediction 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38592" y="5079"/>
            <a:ext cx="5115639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 i="true" spc="12">
                <a:solidFill>
                  <a:srgbClr val="333333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5. Profile Page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192" y="1636999"/>
            <a:ext cx="3734423" cy="7013001"/>
          </a:xfrm>
          <a:custGeom>
            <a:avLst/>
            <a:gdLst/>
            <a:ahLst/>
            <a:cxnLst/>
            <a:rect r="r" b="b" t="t" l="l"/>
            <a:pathLst>
              <a:path h="7013001" w="3734423">
                <a:moveTo>
                  <a:pt x="0" y="0"/>
                </a:moveTo>
                <a:lnTo>
                  <a:pt x="3734423" y="0"/>
                </a:lnTo>
                <a:lnTo>
                  <a:pt x="3734423" y="7013002"/>
                </a:lnTo>
                <a:lnTo>
                  <a:pt x="0" y="701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88025" y="1669687"/>
            <a:ext cx="3699611" cy="6947627"/>
          </a:xfrm>
          <a:custGeom>
            <a:avLst/>
            <a:gdLst/>
            <a:ahLst/>
            <a:cxnLst/>
            <a:rect r="r" b="b" t="t" l="l"/>
            <a:pathLst>
              <a:path h="6947627" w="3699611">
                <a:moveTo>
                  <a:pt x="0" y="0"/>
                </a:moveTo>
                <a:lnTo>
                  <a:pt x="3699611" y="0"/>
                </a:lnTo>
                <a:lnTo>
                  <a:pt x="3699611" y="6947626"/>
                </a:lnTo>
                <a:lnTo>
                  <a:pt x="0" y="6947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8846" y="599686"/>
            <a:ext cx="9061827" cy="4406313"/>
          </a:xfrm>
          <a:custGeom>
            <a:avLst/>
            <a:gdLst/>
            <a:ahLst/>
            <a:cxnLst/>
            <a:rect r="r" b="b" t="t" l="l"/>
            <a:pathLst>
              <a:path h="4406313" w="9061827">
                <a:moveTo>
                  <a:pt x="0" y="0"/>
                </a:moveTo>
                <a:lnTo>
                  <a:pt x="9061826" y="0"/>
                </a:lnTo>
                <a:lnTo>
                  <a:pt x="9061826" y="4406313"/>
                </a:lnTo>
                <a:lnTo>
                  <a:pt x="0" y="4406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58846" y="5143500"/>
            <a:ext cx="9300933" cy="4522578"/>
          </a:xfrm>
          <a:custGeom>
            <a:avLst/>
            <a:gdLst/>
            <a:ahLst/>
            <a:cxnLst/>
            <a:rect r="r" b="b" t="t" l="l"/>
            <a:pathLst>
              <a:path h="4522578" w="9300933">
                <a:moveTo>
                  <a:pt x="0" y="0"/>
                </a:moveTo>
                <a:lnTo>
                  <a:pt x="9300932" y="0"/>
                </a:lnTo>
                <a:lnTo>
                  <a:pt x="9300932" y="4522578"/>
                </a:lnTo>
                <a:lnTo>
                  <a:pt x="0" y="4522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7696832"/>
            <a:ext cx="6522554" cy="2264008"/>
            <a:chOff x="0" y="0"/>
            <a:chExt cx="8696738" cy="301867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3950" r="0" b="23950"/>
            <a:stretch>
              <a:fillRect/>
            </a:stretch>
          </p:blipFill>
          <p:spPr>
            <a:xfrm flipH="false" flipV="false">
              <a:off x="0" y="0"/>
              <a:ext cx="8696738" cy="301867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8BC3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6328" y="3676659"/>
            <a:ext cx="7557012" cy="3676384"/>
          </a:xfrm>
          <a:custGeom>
            <a:avLst/>
            <a:gdLst/>
            <a:ahLst/>
            <a:cxnLst/>
            <a:rect r="r" b="b" t="t" l="l"/>
            <a:pathLst>
              <a:path h="3676384" w="7557012">
                <a:moveTo>
                  <a:pt x="0" y="0"/>
                </a:moveTo>
                <a:lnTo>
                  <a:pt x="7557012" y="0"/>
                </a:lnTo>
                <a:lnTo>
                  <a:pt x="7557012" y="3676384"/>
                </a:lnTo>
                <a:lnTo>
                  <a:pt x="0" y="3676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1497463"/>
            <a:ext cx="7980487" cy="4017388"/>
          </a:xfrm>
          <a:custGeom>
            <a:avLst/>
            <a:gdLst/>
            <a:ahLst/>
            <a:cxnLst/>
            <a:rect r="r" b="b" t="t" l="l"/>
            <a:pathLst>
              <a:path h="4017388" w="7980487">
                <a:moveTo>
                  <a:pt x="0" y="0"/>
                </a:moveTo>
                <a:lnTo>
                  <a:pt x="7980487" y="0"/>
                </a:lnTo>
                <a:lnTo>
                  <a:pt x="7980487" y="4017388"/>
                </a:lnTo>
                <a:lnTo>
                  <a:pt x="0" y="4017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38586" y="5800601"/>
            <a:ext cx="7785901" cy="3849599"/>
          </a:xfrm>
          <a:custGeom>
            <a:avLst/>
            <a:gdLst/>
            <a:ahLst/>
            <a:cxnLst/>
            <a:rect r="r" b="b" t="t" l="l"/>
            <a:pathLst>
              <a:path h="3849599" w="7785901">
                <a:moveTo>
                  <a:pt x="0" y="0"/>
                </a:moveTo>
                <a:lnTo>
                  <a:pt x="7785901" y="0"/>
                </a:lnTo>
                <a:lnTo>
                  <a:pt x="7785901" y="3849599"/>
                </a:lnTo>
                <a:lnTo>
                  <a:pt x="0" y="3849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9538" y="212217"/>
            <a:ext cx="13314731" cy="81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5600" spc="28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MACHINE LEARNING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6328" y="1251718"/>
            <a:ext cx="10451530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Random Forest selected over SVM and XG Boost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Trained on 1000-player dataset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Accuracy: 96.5%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66" r="0" b="-7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9122248" y="641098"/>
            <a:ext cx="926502" cy="926502"/>
          </a:xfrm>
          <a:custGeom>
            <a:avLst/>
            <a:gdLst/>
            <a:ahLst/>
            <a:cxnLst/>
            <a:rect r="r" b="b" t="t" l="l"/>
            <a:pathLst>
              <a:path h="926502" w="926502">
                <a:moveTo>
                  <a:pt x="0" y="0"/>
                </a:moveTo>
                <a:lnTo>
                  <a:pt x="926502" y="0"/>
                </a:lnTo>
                <a:lnTo>
                  <a:pt x="926502" y="926503"/>
                </a:lnTo>
                <a:lnTo>
                  <a:pt x="0" y="926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42366" y="10876"/>
            <a:ext cx="1045634" cy="1093474"/>
          </a:xfrm>
          <a:custGeom>
            <a:avLst/>
            <a:gdLst/>
            <a:ahLst/>
            <a:cxnLst/>
            <a:rect r="r" b="b" t="t" l="l"/>
            <a:pathLst>
              <a:path h="1093474" w="1045634">
                <a:moveTo>
                  <a:pt x="0" y="0"/>
                </a:moveTo>
                <a:lnTo>
                  <a:pt x="1045634" y="0"/>
                </a:lnTo>
                <a:lnTo>
                  <a:pt x="1045634" y="1093473"/>
                </a:lnTo>
                <a:lnTo>
                  <a:pt x="0" y="1093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05806" y="2270556"/>
            <a:ext cx="9531421" cy="5492481"/>
          </a:xfrm>
          <a:custGeom>
            <a:avLst/>
            <a:gdLst/>
            <a:ahLst/>
            <a:cxnLst/>
            <a:rect r="r" b="b" t="t" l="l"/>
            <a:pathLst>
              <a:path h="5492481" w="9531421">
                <a:moveTo>
                  <a:pt x="0" y="0"/>
                </a:moveTo>
                <a:lnTo>
                  <a:pt x="9531421" y="0"/>
                </a:lnTo>
                <a:lnTo>
                  <a:pt x="9531421" y="5492482"/>
                </a:lnTo>
                <a:lnTo>
                  <a:pt x="0" y="5492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193" y="1916648"/>
            <a:ext cx="8165708" cy="5930346"/>
          </a:xfrm>
          <a:custGeom>
            <a:avLst/>
            <a:gdLst/>
            <a:ahLst/>
            <a:cxnLst/>
            <a:rect r="r" b="b" t="t" l="l"/>
            <a:pathLst>
              <a:path h="5930346" w="8165708">
                <a:moveTo>
                  <a:pt x="0" y="0"/>
                </a:moveTo>
                <a:lnTo>
                  <a:pt x="8165708" y="0"/>
                </a:lnTo>
                <a:lnTo>
                  <a:pt x="8165708" y="5930346"/>
                </a:lnTo>
                <a:lnTo>
                  <a:pt x="0" y="5930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7838" y="582549"/>
            <a:ext cx="4597114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319">
                <a:solidFill>
                  <a:srgbClr val="F8BC3F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30363" y="1740435"/>
            <a:ext cx="832893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predictors: Steals, 3P Attempts, FT Attempts</a:t>
            </a:r>
          </a:p>
        </p:txBody>
      </p:sp>
    </p:spTree>
  </p:cSld>
  <p:clrMapOvr>
    <a:masterClrMapping/>
  </p:clrMapOvr>
  <p:transition spd="med"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DAGkla3pW0I</dc:identifier>
  <dcterms:modified xsi:type="dcterms:W3CDTF">2011-08-01T06:04:30Z</dcterms:modified>
  <cp:revision>1</cp:revision>
  <dc:title>Presentation Slides</dc:title>
</cp:coreProperties>
</file>